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00"/>
    <a:srgbClr val="FFFF99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3F96-9164-4C32-A204-765F2BAA0A3A}" type="datetimeFigureOut">
              <a:rPr lang="sk-SK" smtClean="0"/>
              <a:pPr/>
              <a:t>28.1.2015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4E29-DFD2-4462-8EDA-FAD24EB4CA9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3F96-9164-4C32-A204-765F2BAA0A3A}" type="datetimeFigureOut">
              <a:rPr lang="sk-SK" smtClean="0"/>
              <a:pPr/>
              <a:t>28.1.2015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4E29-DFD2-4462-8EDA-FAD24EB4CA9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3F96-9164-4C32-A204-765F2BAA0A3A}" type="datetimeFigureOut">
              <a:rPr lang="sk-SK" smtClean="0"/>
              <a:pPr/>
              <a:t>28.1.2015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4E29-DFD2-4462-8EDA-FAD24EB4CA9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3F96-9164-4C32-A204-765F2BAA0A3A}" type="datetimeFigureOut">
              <a:rPr lang="sk-SK" smtClean="0"/>
              <a:pPr/>
              <a:t>28.1.2015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4E29-DFD2-4462-8EDA-FAD24EB4CA9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3F96-9164-4C32-A204-765F2BAA0A3A}" type="datetimeFigureOut">
              <a:rPr lang="sk-SK" smtClean="0"/>
              <a:pPr/>
              <a:t>28.1.2015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4E29-DFD2-4462-8EDA-FAD24EB4CA9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3F96-9164-4C32-A204-765F2BAA0A3A}" type="datetimeFigureOut">
              <a:rPr lang="sk-SK" smtClean="0"/>
              <a:pPr/>
              <a:t>28.1.2015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4E29-DFD2-4462-8EDA-FAD24EB4CA9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3F96-9164-4C32-A204-765F2BAA0A3A}" type="datetimeFigureOut">
              <a:rPr lang="sk-SK" smtClean="0"/>
              <a:pPr/>
              <a:t>28.1.2015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4E29-DFD2-4462-8EDA-FAD24EB4CA9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3F96-9164-4C32-A204-765F2BAA0A3A}" type="datetimeFigureOut">
              <a:rPr lang="sk-SK" smtClean="0"/>
              <a:pPr/>
              <a:t>28.1.2015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4E29-DFD2-4462-8EDA-FAD24EB4CA9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3F96-9164-4C32-A204-765F2BAA0A3A}" type="datetimeFigureOut">
              <a:rPr lang="sk-SK" smtClean="0"/>
              <a:pPr/>
              <a:t>28.1.2015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4E29-DFD2-4462-8EDA-FAD24EB4CA9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3F96-9164-4C32-A204-765F2BAA0A3A}" type="datetimeFigureOut">
              <a:rPr lang="sk-SK" smtClean="0"/>
              <a:pPr/>
              <a:t>28.1.2015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4E29-DFD2-4462-8EDA-FAD24EB4CA9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3F96-9164-4C32-A204-765F2BAA0A3A}" type="datetimeFigureOut">
              <a:rPr lang="sk-SK" smtClean="0"/>
              <a:pPr/>
              <a:t>28.1.2015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4E29-DFD2-4462-8EDA-FAD24EB4CA9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D3F96-9164-4C32-A204-765F2BAA0A3A}" type="datetimeFigureOut">
              <a:rPr lang="sk-SK" smtClean="0"/>
              <a:pPr/>
              <a:t>28.1.2015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94E29-DFD2-4462-8EDA-FAD24EB4CA9D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ok 5" descr="o-cervenej-ciapock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80512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Otvorená hodina\stiahnuť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39688" y="1355601"/>
            <a:ext cx="1524000" cy="1857375"/>
          </a:xfrm>
          <a:prstGeom prst="rect">
            <a:avLst/>
          </a:prstGeom>
          <a:noFill/>
        </p:spPr>
      </p:pic>
      <p:pic>
        <p:nvPicPr>
          <p:cNvPr id="1031" name="Picture 7" descr="C:\Users\admin\Desktop\Otvorená hodina\stiahnuť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53732" y="1029474"/>
            <a:ext cx="2090002" cy="2090002"/>
          </a:xfrm>
          <a:prstGeom prst="rect">
            <a:avLst/>
          </a:prstGeom>
          <a:noFill/>
        </p:spPr>
      </p:pic>
      <p:pic>
        <p:nvPicPr>
          <p:cNvPr id="1028" name="Picture 4" descr="C:\Users\admin\Desktop\Otvorená hodina\stiahnuť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361806">
            <a:off x="1835696" y="1332359"/>
            <a:ext cx="1524000" cy="1952625"/>
          </a:xfrm>
          <a:prstGeom prst="rect">
            <a:avLst/>
          </a:prstGeom>
          <a:noFill/>
        </p:spPr>
      </p:pic>
      <p:pic>
        <p:nvPicPr>
          <p:cNvPr id="1029" name="Picture 5" descr="C:\Users\admin\Desktop\Otvorená hodina\Winx-Club-believix-in-you-17262921-382-44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3717032"/>
            <a:ext cx="3672408" cy="3096344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107504" y="346646"/>
            <a:ext cx="4392488" cy="994122"/>
          </a:xfrm>
        </p:spPr>
        <p:txBody>
          <a:bodyPr>
            <a:noAutofit/>
          </a:bodyPr>
          <a:lstStyle/>
          <a:p>
            <a:r>
              <a:rPr lang="sk-SK" sz="3000" dirty="0" smtClean="0"/>
              <a:t/>
            </a:r>
            <a:br>
              <a:rPr lang="sk-SK" sz="3000" dirty="0" smtClean="0"/>
            </a:br>
            <a:r>
              <a:rPr lang="sk-SK" sz="3000" b="1" dirty="0" smtClean="0"/>
              <a:t>Červená Čiapočka </a:t>
            </a:r>
            <a:r>
              <a:rPr lang="sk-SK" sz="3000" b="1" dirty="0"/>
              <a:t>žila neďaleko lesa, kde žilo 16 </a:t>
            </a:r>
            <a:r>
              <a:rPr lang="sk-SK" sz="3000" b="1" dirty="0" smtClean="0"/>
              <a:t>škriatkov,</a:t>
            </a:r>
            <a:r>
              <a:rPr lang="sk-SK" sz="3000" dirty="0"/>
              <a:t/>
            </a:r>
            <a:br>
              <a:rPr lang="sk-SK" sz="3000" dirty="0"/>
            </a:br>
            <a:endParaRPr lang="sk-SK" sz="3000" dirty="0"/>
          </a:p>
        </p:txBody>
      </p:sp>
      <p:sp>
        <p:nvSpPr>
          <p:cNvPr id="11" name="Obdĺžnik 10"/>
          <p:cNvSpPr/>
          <p:nvPr/>
        </p:nvSpPr>
        <p:spPr>
          <a:xfrm>
            <a:off x="4644008" y="3356992"/>
            <a:ext cx="2736304" cy="1008112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BlokTextu 16"/>
          <p:cNvSpPr txBox="1"/>
          <p:nvPr/>
        </p:nvSpPr>
        <p:spPr>
          <a:xfrm>
            <a:off x="3131840" y="2060848"/>
            <a:ext cx="3888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000" b="1" dirty="0"/>
              <a:t>Koľko bytostí žilo v lese</a:t>
            </a:r>
            <a:r>
              <a:rPr lang="sk-SK" sz="3000" b="1" dirty="0" smtClean="0"/>
              <a:t>?</a:t>
            </a:r>
            <a:endParaRPr lang="sk-SK" sz="3000" b="1" dirty="0"/>
          </a:p>
        </p:txBody>
      </p:sp>
      <p:sp>
        <p:nvSpPr>
          <p:cNvPr id="20" name="BlokTextu 19"/>
          <p:cNvSpPr txBox="1"/>
          <p:nvPr/>
        </p:nvSpPr>
        <p:spPr>
          <a:xfrm>
            <a:off x="5148064" y="5157192"/>
            <a:ext cx="30243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500" b="1" dirty="0" smtClean="0"/>
              <a:t>Overenie:</a:t>
            </a:r>
          </a:p>
          <a:p>
            <a:pPr algn="ctr"/>
            <a:r>
              <a:rPr lang="sk-SK" sz="2500" b="1" dirty="0"/>
              <a:t>V lese žilo 57 bytostí</a:t>
            </a:r>
            <a:r>
              <a:rPr lang="sk-SK" sz="2500" b="1" dirty="0" smtClean="0"/>
              <a:t>.</a:t>
            </a:r>
            <a:endParaRPr lang="sk-SK" sz="2500" b="1" dirty="0"/>
          </a:p>
        </p:txBody>
      </p:sp>
      <p:sp>
        <p:nvSpPr>
          <p:cNvPr id="10" name="BlokTextu 9"/>
          <p:cNvSpPr txBox="1"/>
          <p:nvPr/>
        </p:nvSpPr>
        <p:spPr>
          <a:xfrm>
            <a:off x="467544" y="3212976"/>
            <a:ext cx="28803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000" b="1" dirty="0" smtClean="0"/>
              <a:t>dvakrát toľko víl,</a:t>
            </a:r>
            <a:endParaRPr lang="sk-SK" sz="3000" dirty="0"/>
          </a:p>
        </p:txBody>
      </p:sp>
      <p:sp>
        <p:nvSpPr>
          <p:cNvPr id="12" name="BlokTextu 11"/>
          <p:cNvSpPr txBox="1"/>
          <p:nvPr/>
        </p:nvSpPr>
        <p:spPr>
          <a:xfrm>
            <a:off x="4572000" y="116632"/>
            <a:ext cx="40324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000" b="1" dirty="0" smtClean="0"/>
              <a:t>1 ježibaba, 1 babička  a líšok o 9 menej ako škriatkov.</a:t>
            </a:r>
            <a:endParaRPr lang="sk-SK" sz="3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7" grpId="0"/>
      <p:bldP spid="20" grpId="0"/>
      <p:bldP spid="10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l42805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1765"/>
            <a:ext cx="9048643" cy="4612893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90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3" name="BlokTextu 2"/>
          <p:cNvSpPr txBox="1"/>
          <p:nvPr/>
        </p:nvSpPr>
        <p:spPr>
          <a:xfrm>
            <a:off x="107504" y="4653136"/>
            <a:ext cx="60486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000" b="1" dirty="0"/>
              <a:t>Ak chcela Červená Čiapočka navštíviť babičku, musela prejsť </a:t>
            </a:r>
            <a:endParaRPr lang="sk-SK" sz="3000" b="1" dirty="0" smtClean="0"/>
          </a:p>
          <a:p>
            <a:r>
              <a:rPr lang="sk-SK" sz="3000" b="1" dirty="0" smtClean="0"/>
              <a:t>44</a:t>
            </a:r>
            <a:r>
              <a:rPr lang="sk-SK" sz="3000" b="1" dirty="0"/>
              <a:t> 555 : </a:t>
            </a:r>
            <a:r>
              <a:rPr lang="sk-SK" sz="3000" b="1" dirty="0" smtClean="0"/>
              <a:t>19 =                            metrov.</a:t>
            </a:r>
            <a:endParaRPr lang="sk-SK" sz="3000" b="1" dirty="0"/>
          </a:p>
        </p:txBody>
      </p:sp>
      <p:sp>
        <p:nvSpPr>
          <p:cNvPr id="4" name="Obdĺžnik 3"/>
          <p:cNvSpPr/>
          <p:nvPr/>
        </p:nvSpPr>
        <p:spPr>
          <a:xfrm>
            <a:off x="2411760" y="5589240"/>
            <a:ext cx="2016224" cy="720080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5090359" y="5735578"/>
            <a:ext cx="40181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500" b="1" dirty="0" smtClean="0"/>
              <a:t>Overenie:</a:t>
            </a:r>
          </a:p>
          <a:p>
            <a:r>
              <a:rPr lang="sk-SK" sz="2500" b="1" dirty="0" smtClean="0"/>
              <a:t>Musela </a:t>
            </a:r>
            <a:r>
              <a:rPr lang="sk-SK" sz="2500" b="1" dirty="0"/>
              <a:t>prejsť 2345 metrov.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 descr="stiahnuť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37320" y="3212976"/>
            <a:ext cx="2342051" cy="3378696"/>
          </a:xfrm>
          <a:prstGeom prst="rect">
            <a:avLst/>
          </a:prstGeom>
        </p:spPr>
      </p:pic>
      <p:pic>
        <p:nvPicPr>
          <p:cNvPr id="4" name="Obrázok 3" descr="stiahnuť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260648"/>
            <a:ext cx="1368152" cy="3202378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1979712" y="476672"/>
            <a:ext cx="4176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3000" b="1" dirty="0"/>
              <a:t>Babička bola veľmi stará, </a:t>
            </a:r>
            <a:endParaRPr lang="sk-SK" sz="3000" b="1" dirty="0" smtClean="0"/>
          </a:p>
          <a:p>
            <a:pPr algn="r"/>
            <a:r>
              <a:rPr lang="sk-SK" sz="3000" b="1" dirty="0" smtClean="0"/>
              <a:t>mala </a:t>
            </a:r>
            <a:r>
              <a:rPr lang="sk-SK" sz="3000" b="1" dirty="0"/>
              <a:t>1176 : 12 </a:t>
            </a:r>
            <a:r>
              <a:rPr lang="sk-SK" sz="3000" b="1" dirty="0" smtClean="0"/>
              <a:t>rokov =</a:t>
            </a:r>
            <a:endParaRPr lang="sk-SK" sz="3000" b="1" dirty="0"/>
          </a:p>
        </p:txBody>
      </p:sp>
      <p:sp>
        <p:nvSpPr>
          <p:cNvPr id="6" name="Obdĺžnik 5"/>
          <p:cNvSpPr/>
          <p:nvPr/>
        </p:nvSpPr>
        <p:spPr>
          <a:xfrm>
            <a:off x="6300192" y="836712"/>
            <a:ext cx="2232248" cy="792088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BlokTextu 6"/>
          <p:cNvSpPr txBox="1"/>
          <p:nvPr/>
        </p:nvSpPr>
        <p:spPr>
          <a:xfrm>
            <a:off x="2411760" y="1837273"/>
            <a:ext cx="376603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000" b="1" dirty="0"/>
              <a:t>a bola 14-krát staršia </a:t>
            </a:r>
            <a:endParaRPr lang="sk-SK" sz="3000" b="1" dirty="0" smtClean="0"/>
          </a:p>
          <a:p>
            <a:r>
              <a:rPr lang="sk-SK" sz="3000" b="1" dirty="0" smtClean="0"/>
              <a:t>ako </a:t>
            </a:r>
            <a:r>
              <a:rPr lang="sk-SK" sz="3000" b="1" dirty="0"/>
              <a:t>Červená Čiapočka.</a:t>
            </a:r>
          </a:p>
        </p:txBody>
      </p:sp>
      <p:sp>
        <p:nvSpPr>
          <p:cNvPr id="8" name="Obdĺžnik 7"/>
          <p:cNvSpPr/>
          <p:nvPr/>
        </p:nvSpPr>
        <p:spPr>
          <a:xfrm>
            <a:off x="6300192" y="1988840"/>
            <a:ext cx="2232248" cy="792088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BlokTextu 8"/>
          <p:cNvSpPr txBox="1"/>
          <p:nvPr/>
        </p:nvSpPr>
        <p:spPr>
          <a:xfrm>
            <a:off x="1331640" y="3356992"/>
            <a:ext cx="61749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000" b="1" dirty="0"/>
              <a:t>O koľko rokov bola Červená Čiapočka </a:t>
            </a:r>
            <a:endParaRPr lang="sk-SK" sz="3000" b="1" dirty="0" smtClean="0"/>
          </a:p>
          <a:p>
            <a:pPr algn="ctr"/>
            <a:r>
              <a:rPr lang="sk-SK" sz="3000" b="1" dirty="0" smtClean="0"/>
              <a:t>mladšia </a:t>
            </a:r>
            <a:r>
              <a:rPr lang="sk-SK" sz="3000" b="1" dirty="0"/>
              <a:t>od babičky? </a:t>
            </a:r>
          </a:p>
          <a:p>
            <a:endParaRPr lang="sk-SK" dirty="0"/>
          </a:p>
        </p:txBody>
      </p:sp>
      <p:sp>
        <p:nvSpPr>
          <p:cNvPr id="10" name="Obdĺžnik 9"/>
          <p:cNvSpPr/>
          <p:nvPr/>
        </p:nvSpPr>
        <p:spPr>
          <a:xfrm>
            <a:off x="3275856" y="4437112"/>
            <a:ext cx="2232248" cy="792088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BlokTextu 10"/>
          <p:cNvSpPr txBox="1"/>
          <p:nvPr/>
        </p:nvSpPr>
        <p:spPr>
          <a:xfrm>
            <a:off x="1331640" y="5301208"/>
            <a:ext cx="583264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500" b="1" dirty="0" smtClean="0"/>
              <a:t>Overenie:</a:t>
            </a:r>
          </a:p>
          <a:p>
            <a:pPr algn="ctr"/>
            <a:r>
              <a:rPr lang="sk-SK" sz="2500" b="1" dirty="0"/>
              <a:t>Babička mala 98 rokov, </a:t>
            </a:r>
            <a:r>
              <a:rPr lang="sk-SK" sz="2500" b="1" dirty="0" smtClean="0"/>
              <a:t>Čiapočka </a:t>
            </a:r>
            <a:r>
              <a:rPr lang="sk-SK" sz="2500" b="1" dirty="0"/>
              <a:t>7 </a:t>
            </a:r>
            <a:r>
              <a:rPr lang="sk-SK" sz="2500" b="1" dirty="0" smtClean="0"/>
              <a:t>rokov,</a:t>
            </a:r>
          </a:p>
          <a:p>
            <a:pPr algn="ctr"/>
            <a:r>
              <a:rPr lang="sk-SK" sz="2500" b="1" dirty="0" smtClean="0"/>
              <a:t>teda Čiapočka </a:t>
            </a:r>
            <a:r>
              <a:rPr lang="sk-SK" sz="2500" b="1" dirty="0"/>
              <a:t>bola mladšia o 91 rokov.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 animBg="1"/>
      <p:bldP spid="9" grpId="0"/>
      <p:bldP spid="10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 descr="sladkosti_tretia_4.jpg"/>
          <p:cNvPicPr>
            <a:picLocks noChangeAspect="1"/>
          </p:cNvPicPr>
          <p:nvPr/>
        </p:nvPicPr>
        <p:blipFill>
          <a:blip r:embed="rId2" cstate="print"/>
          <a:srcRect t="10080"/>
          <a:stretch>
            <a:fillRect/>
          </a:stretch>
        </p:blipFill>
        <p:spPr>
          <a:xfrm>
            <a:off x="4355976" y="260648"/>
            <a:ext cx="4762500" cy="3211835"/>
          </a:xfrm>
          <a:prstGeom prst="rect">
            <a:avLst/>
          </a:prstGeom>
        </p:spPr>
      </p:pic>
      <p:pic>
        <p:nvPicPr>
          <p:cNvPr id="4" name="Obrázok 3" descr="sladkosti_tretia_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96" y="4158000"/>
            <a:ext cx="3600000" cy="2700000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107504" y="44624"/>
            <a:ext cx="572919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000" b="1" dirty="0"/>
              <a:t>Inak babička bola veľmi maškrtná. </a:t>
            </a:r>
            <a:endParaRPr lang="sk-SK" sz="3000" b="1" dirty="0" smtClean="0"/>
          </a:p>
          <a:p>
            <a:r>
              <a:rPr lang="sk-SK" sz="3000" b="1" dirty="0" smtClean="0"/>
              <a:t>Najradšej </a:t>
            </a:r>
            <a:r>
              <a:rPr lang="sk-SK" sz="3000" b="1" dirty="0"/>
              <a:t>mala cukríky. </a:t>
            </a:r>
            <a:endParaRPr lang="sk-SK" sz="3000" b="1" dirty="0" smtClean="0"/>
          </a:p>
          <a:p>
            <a:r>
              <a:rPr lang="sk-SK" sz="3000" b="1" dirty="0" smtClean="0"/>
              <a:t>Deň </a:t>
            </a:r>
            <a:r>
              <a:rPr lang="sk-SK" sz="3000" b="1" dirty="0"/>
              <a:t>sa jej nerátal, </a:t>
            </a:r>
            <a:endParaRPr lang="sk-SK" sz="3000" b="1" dirty="0" smtClean="0"/>
          </a:p>
          <a:p>
            <a:r>
              <a:rPr lang="sk-SK" sz="3000" b="1" dirty="0" smtClean="0"/>
              <a:t>ak </a:t>
            </a:r>
            <a:r>
              <a:rPr lang="sk-SK" sz="3000" b="1" dirty="0"/>
              <a:t>nemala aspoň </a:t>
            </a:r>
            <a:endParaRPr lang="sk-SK" sz="3000" b="1" dirty="0" smtClean="0"/>
          </a:p>
          <a:p>
            <a:r>
              <a:rPr lang="sk-SK" sz="3000" b="1" dirty="0" smtClean="0"/>
              <a:t>480 </a:t>
            </a:r>
            <a:r>
              <a:rPr lang="sk-SK" sz="3000" b="1" dirty="0"/>
              <a:t>: 15 cukríkov. 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-36512" y="3140968"/>
            <a:ext cx="51845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000" b="1" dirty="0"/>
              <a:t>Nepohrdla ani čokoládou. </a:t>
            </a:r>
            <a:endParaRPr lang="sk-SK" sz="3000" b="1" dirty="0" smtClean="0"/>
          </a:p>
          <a:p>
            <a:pPr algn="ctr"/>
            <a:r>
              <a:rPr lang="sk-SK" sz="3000" b="1" dirty="0" smtClean="0"/>
              <a:t>Tej </a:t>
            </a:r>
            <a:r>
              <a:rPr lang="sk-SK" sz="3000" b="1" dirty="0"/>
              <a:t>zjedla denne 8- krát menej </a:t>
            </a:r>
            <a:endParaRPr lang="sk-SK" sz="3000" b="1" dirty="0" smtClean="0"/>
          </a:p>
          <a:p>
            <a:pPr algn="ctr"/>
            <a:r>
              <a:rPr lang="sk-SK" sz="3000" b="1" dirty="0" smtClean="0"/>
              <a:t>ako </a:t>
            </a:r>
            <a:r>
              <a:rPr lang="sk-SK" sz="3000" b="1" dirty="0"/>
              <a:t>cukríkov.</a:t>
            </a:r>
          </a:p>
        </p:txBody>
      </p:sp>
      <p:sp>
        <p:nvSpPr>
          <p:cNvPr id="8" name="Obdĺžnik 7"/>
          <p:cNvSpPr/>
          <p:nvPr/>
        </p:nvSpPr>
        <p:spPr>
          <a:xfrm>
            <a:off x="611560" y="2420888"/>
            <a:ext cx="2232248" cy="792088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5134398" y="3573016"/>
            <a:ext cx="36140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000" b="1" dirty="0" smtClean="0"/>
              <a:t>Koľko </a:t>
            </a:r>
            <a:r>
              <a:rPr lang="sk-SK" sz="3000" b="1" dirty="0"/>
              <a:t>zjedla čokolád</a:t>
            </a:r>
            <a:r>
              <a:rPr lang="sk-SK" sz="3000" b="1" dirty="0" smtClean="0"/>
              <a:t>?</a:t>
            </a:r>
            <a:endParaRPr lang="sk-SK" sz="3000" b="1" dirty="0"/>
          </a:p>
        </p:txBody>
      </p:sp>
      <p:sp>
        <p:nvSpPr>
          <p:cNvPr id="10" name="Obdĺžnik 9"/>
          <p:cNvSpPr/>
          <p:nvPr/>
        </p:nvSpPr>
        <p:spPr>
          <a:xfrm>
            <a:off x="5724128" y="4365104"/>
            <a:ext cx="2232248" cy="792088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1" name="BlokTextu 10"/>
          <p:cNvSpPr txBox="1"/>
          <p:nvPr/>
        </p:nvSpPr>
        <p:spPr>
          <a:xfrm>
            <a:off x="3923928" y="5229200"/>
            <a:ext cx="482453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500" b="1" dirty="0" smtClean="0"/>
              <a:t>Overenie:</a:t>
            </a:r>
          </a:p>
          <a:p>
            <a:pPr algn="ctr"/>
            <a:r>
              <a:rPr lang="sk-SK" sz="2500" b="1" dirty="0"/>
              <a:t>Babička zjedla denne 32 </a:t>
            </a:r>
            <a:r>
              <a:rPr lang="sk-SK" sz="2500" b="1" dirty="0" smtClean="0"/>
              <a:t>cukríkov a 8 </a:t>
            </a:r>
            <a:r>
              <a:rPr lang="sk-SK" sz="2500" b="1" dirty="0"/>
              <a:t>čokolád.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/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l178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8" y="0"/>
            <a:ext cx="8964488" cy="4221088"/>
          </a:xfrm>
          <a:prstGeom prst="rect">
            <a:avLst/>
          </a:prstGeom>
          <a:ln>
            <a:solidFill>
              <a:srgbClr val="FF99FF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  <a:reflection blurRad="6350" stA="50000" endA="300" endPos="90000" dir="5400000" sy="-100000" algn="bl" rotWithShape="0"/>
          </a:effectLst>
        </p:spPr>
      </p:pic>
      <p:sp>
        <p:nvSpPr>
          <p:cNvPr id="3" name="BlokTextu 2"/>
          <p:cNvSpPr txBox="1"/>
          <p:nvPr/>
        </p:nvSpPr>
        <p:spPr>
          <a:xfrm>
            <a:off x="-36512" y="4149080"/>
            <a:ext cx="92150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/>
              <a:t>Myslíte si, že jej Červená Čiapočka nosila cukríky a čokolády?</a:t>
            </a:r>
            <a:endParaRPr lang="sk-SK" sz="2800" b="1" dirty="0"/>
          </a:p>
        </p:txBody>
      </p:sp>
      <p:sp>
        <p:nvSpPr>
          <p:cNvPr id="4" name="BlokTextu 3"/>
          <p:cNvSpPr txBox="1"/>
          <p:nvPr/>
        </p:nvSpPr>
        <p:spPr>
          <a:xfrm>
            <a:off x="-36512" y="4509120"/>
            <a:ext cx="73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b="1" dirty="0"/>
              <a:t>Veru </a:t>
            </a:r>
            <a:r>
              <a:rPr lang="sk-SK" sz="2800" b="1" dirty="0" smtClean="0"/>
              <a:t>nie! Starala </a:t>
            </a:r>
            <a:r>
              <a:rPr lang="sk-SK" sz="2800" b="1" dirty="0"/>
              <a:t>sa jej o prísun vitamínov </a:t>
            </a:r>
            <a:endParaRPr lang="sk-SK" sz="2800" b="1" dirty="0" smtClean="0"/>
          </a:p>
          <a:p>
            <a:pPr algn="ctr"/>
            <a:r>
              <a:rPr lang="sk-SK" sz="2800" b="1" dirty="0" smtClean="0"/>
              <a:t>a</a:t>
            </a:r>
            <a:r>
              <a:rPr lang="sk-SK" sz="2800" b="1" dirty="0"/>
              <a:t> tak jej každý týždeň  priniesla 1120 : 80 jabĺk.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253468" y="5373216"/>
            <a:ext cx="57586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/>
              <a:t>Koľko jabĺčok mala babička na 1 deň</a:t>
            </a:r>
            <a:r>
              <a:rPr lang="sk-SK" sz="2800" b="1" dirty="0" smtClean="0"/>
              <a:t>?</a:t>
            </a:r>
            <a:endParaRPr lang="sk-SK" sz="2800" b="1" dirty="0"/>
          </a:p>
        </p:txBody>
      </p:sp>
      <p:sp>
        <p:nvSpPr>
          <p:cNvPr id="6" name="Obdĺžnik 5"/>
          <p:cNvSpPr/>
          <p:nvPr/>
        </p:nvSpPr>
        <p:spPr>
          <a:xfrm>
            <a:off x="6228184" y="5445224"/>
            <a:ext cx="2232248" cy="792088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467544" y="5879594"/>
            <a:ext cx="58326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500" b="1" dirty="0" smtClean="0"/>
              <a:t>Overenie: Priniesla 14 jabĺk každý týždeň, na 1 deň mala babička 2 jablká</a:t>
            </a:r>
            <a:r>
              <a:rPr lang="sk-SK" sz="2500" dirty="0" smtClean="0"/>
              <a:t>.</a:t>
            </a:r>
            <a:endParaRPr lang="sk-SK" sz="25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stiahnuť (5).jpg"/>
          <p:cNvPicPr>
            <a:picLocks noChangeAspect="1"/>
          </p:cNvPicPr>
          <p:nvPr/>
        </p:nvPicPr>
        <p:blipFill>
          <a:blip r:embed="rId2" cstate="print"/>
          <a:srcRect l="3479" r="2597"/>
          <a:stretch>
            <a:fillRect/>
          </a:stretch>
        </p:blipFill>
        <p:spPr>
          <a:xfrm>
            <a:off x="5255568" y="0"/>
            <a:ext cx="3888432" cy="4907796"/>
          </a:xfrm>
          <a:prstGeom prst="rect">
            <a:avLst/>
          </a:prstGeom>
          <a:ln>
            <a:solidFill>
              <a:srgbClr val="FFFF99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90000" dir="5400000" sy="-100000" algn="bl" rotWithShape="0"/>
          </a:effectLst>
        </p:spPr>
      </p:pic>
      <p:sp>
        <p:nvSpPr>
          <p:cNvPr id="3" name="BlokTextu 2"/>
          <p:cNvSpPr txBox="1"/>
          <p:nvPr/>
        </p:nvSpPr>
        <p:spPr>
          <a:xfrm>
            <a:off x="971600" y="476672"/>
            <a:ext cx="403244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7000" dirty="0" smtClean="0">
                <a:latin typeface="Algerian" pitchFamily="82" charset="0"/>
              </a:rPr>
              <a:t>KONIEC!</a:t>
            </a:r>
            <a:endParaRPr lang="sk-SK" sz="7000" dirty="0">
              <a:latin typeface="Algerian" pitchFamily="82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395536" y="2852936"/>
            <a:ext cx="4770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>
                <a:latin typeface="+mj-lt"/>
              </a:rPr>
              <a:t>Ďakujem za pozornosť.</a:t>
            </a:r>
            <a:endParaRPr lang="sk-SK" sz="3600" b="1" dirty="0">
              <a:latin typeface="+mj-lt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251520" y="5616242"/>
            <a:ext cx="439107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500" dirty="0" smtClean="0"/>
              <a:t>Vytvorila: Ing. Daniela </a:t>
            </a:r>
            <a:r>
              <a:rPr lang="sk-SK" sz="2500" dirty="0" err="1" smtClean="0"/>
              <a:t>Kuciaková</a:t>
            </a:r>
            <a:endParaRPr lang="sk-SK" sz="25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P spid="4" grpId="0"/>
      <p:bldP spid="5" grpId="0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167</Words>
  <Application>Microsoft Office PowerPoint</Application>
  <PresentationFormat>Prezentácia na obrazovke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Motív Office</vt:lpstr>
      <vt:lpstr>Snímka 1</vt:lpstr>
      <vt:lpstr> Červená Čiapočka žila neďaleko lesa, kde žilo 16 škriatkov, </vt:lpstr>
      <vt:lpstr>Snímka 3</vt:lpstr>
      <vt:lpstr>Snímka 4</vt:lpstr>
      <vt:lpstr>Snímka 5</vt:lpstr>
      <vt:lpstr>Snímka 6</vt:lpstr>
      <vt:lpstr>Snímka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Windows User</dc:creator>
  <cp:lastModifiedBy>Windows User</cp:lastModifiedBy>
  <cp:revision>20</cp:revision>
  <dcterms:created xsi:type="dcterms:W3CDTF">2015-01-28T18:32:34Z</dcterms:created>
  <dcterms:modified xsi:type="dcterms:W3CDTF">2015-01-28T21:01:44Z</dcterms:modified>
</cp:coreProperties>
</file>